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FFDC"/>
    <a:srgbClr val="BDEE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2156805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54EB8E-1A1E-4BE7-80EB-E191DEB7918C}" type="datetimeFigureOut">
              <a:rPr lang="bg-BG" smtClean="0"/>
              <a:t>15.5.2022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3246795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616692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1493820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2528221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1321770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2009114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2876890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2102663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3870331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54EB8E-1A1E-4BE7-80EB-E191DEB7918C}" type="datetimeFigureOut">
              <a:rPr lang="bg-BG" smtClean="0"/>
              <a:t>15.5.2022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27830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54EB8E-1A1E-4BE7-80EB-E191DEB7918C}" type="datetimeFigureOut">
              <a:rPr lang="bg-BG" smtClean="0"/>
              <a:t>15.5.2022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1082698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54EB8E-1A1E-4BE7-80EB-E191DEB7918C}" type="datetimeFigureOut">
              <a:rPr lang="bg-BG" smtClean="0"/>
              <a:t>15.5.2022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117802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54EB8E-1A1E-4BE7-80EB-E191DEB7918C}" type="datetimeFigureOut">
              <a:rPr lang="bg-BG" smtClean="0"/>
              <a:t>15.5.2022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507234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54EB8E-1A1E-4BE7-80EB-E191DEB7918C}" type="datetimeFigureOut">
              <a:rPr lang="bg-BG" smtClean="0"/>
              <a:t>15.5.2022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3415733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54EB8E-1A1E-4BE7-80EB-E191DEB7918C}" type="datetimeFigureOut">
              <a:rPr lang="bg-BG" smtClean="0"/>
              <a:t>15.5.2022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3244876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254EB8E-1A1E-4BE7-80EB-E191DEB7918C}" type="datetimeFigureOut">
              <a:rPr lang="bg-BG" smtClean="0"/>
              <a:t>15.5.2022 г.</a:t>
            </a:fld>
            <a:endParaRPr lang="bg-BG"/>
          </a:p>
        </p:txBody>
      </p:sp>
      <p:sp>
        <p:nvSpPr>
          <p:cNvPr id="6" name="Footer Placeholder 5"/>
          <p:cNvSpPr>
            <a:spLocks noGrp="1"/>
          </p:cNvSpPr>
          <p:nvPr>
            <p:ph type="ftr" sz="quarter" idx="11"/>
          </p:nvPr>
        </p:nvSpPr>
        <p:spPr>
          <a:xfrm>
            <a:off x="1141412" y="5883275"/>
            <a:ext cx="5105400" cy="365125"/>
          </a:xfrm>
        </p:spPr>
        <p:txBody>
          <a:bodyPr/>
          <a:lstStyle/>
          <a:p>
            <a:endParaRPr lang="bg-BG"/>
          </a:p>
        </p:txBody>
      </p:sp>
      <p:sp>
        <p:nvSpPr>
          <p:cNvPr id="7" name="Slide Number Placeholder 6"/>
          <p:cNvSpPr>
            <a:spLocks noGrp="1"/>
          </p:cNvSpPr>
          <p:nvPr>
            <p:ph type="sldNum" sz="quarter" idx="12"/>
          </p:nvPr>
        </p:nvSpPr>
        <p:spPr>
          <a:xfrm>
            <a:off x="10742612" y="5883275"/>
            <a:ext cx="322567" cy="365125"/>
          </a:xfrm>
        </p:spPr>
        <p:txBody>
          <a:bodyPr/>
          <a:lstStyle/>
          <a:p>
            <a:fld id="{8B14F294-3D08-48E7-A8D0-CDB862B7DE58}" type="slidenum">
              <a:rPr lang="bg-BG" smtClean="0"/>
              <a:t>‹#›</a:t>
            </a:fld>
            <a:endParaRPr lang="bg-BG"/>
          </a:p>
        </p:txBody>
      </p:sp>
    </p:spTree>
    <p:extLst>
      <p:ext uri="{BB962C8B-B14F-4D97-AF65-F5344CB8AC3E}">
        <p14:creationId xmlns:p14="http://schemas.microsoft.com/office/powerpoint/2010/main" val="368823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254EB8E-1A1E-4BE7-80EB-E191DEB7918C}" type="datetimeFigureOut">
              <a:rPr lang="bg-BG" smtClean="0"/>
              <a:t>15.5.2022 г.</a:t>
            </a:fld>
            <a:endParaRPr lang="bg-BG"/>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bg-BG"/>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B14F294-3D08-48E7-A8D0-CDB862B7DE58}" type="slidenum">
              <a:rPr lang="bg-BG" smtClean="0"/>
              <a:t>‹#›</a:t>
            </a:fld>
            <a:endParaRPr lang="bg-BG"/>
          </a:p>
        </p:txBody>
      </p:sp>
    </p:spTree>
    <p:extLst>
      <p:ext uri="{BB962C8B-B14F-4D97-AF65-F5344CB8AC3E}">
        <p14:creationId xmlns:p14="http://schemas.microsoft.com/office/powerpoint/2010/main" val="251742111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Logo&#10;&#10;Description automatically generated">
            <a:extLst>
              <a:ext uri="{FF2B5EF4-FFF2-40B4-BE49-F238E27FC236}">
                <a16:creationId xmlns:a16="http://schemas.microsoft.com/office/drawing/2014/main" id="{73DAD74C-51BC-6A99-4BBD-AA74E65D2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32783">
            <a:off x="463373" y="212116"/>
            <a:ext cx="2335804" cy="2335804"/>
          </a:xfrm>
          <a:prstGeom prst="rect">
            <a:avLst/>
          </a:prstGeom>
        </p:spPr>
      </p:pic>
      <p:grpSp>
        <p:nvGrpSpPr>
          <p:cNvPr id="16" name="Group 15">
            <a:extLst>
              <a:ext uri="{FF2B5EF4-FFF2-40B4-BE49-F238E27FC236}">
                <a16:creationId xmlns:a16="http://schemas.microsoft.com/office/drawing/2014/main" id="{AC5D77D8-C32F-491E-962B-955DFE861303}"/>
              </a:ext>
            </a:extLst>
          </p:cNvPr>
          <p:cNvGrpSpPr/>
          <p:nvPr/>
        </p:nvGrpSpPr>
        <p:grpSpPr>
          <a:xfrm rot="21396334">
            <a:off x="7596756" y="4759767"/>
            <a:ext cx="4061682" cy="1785566"/>
            <a:chOff x="1724085" y="-25168"/>
            <a:chExt cx="6442148" cy="2817006"/>
          </a:xfrm>
        </p:grpSpPr>
        <p:pic>
          <p:nvPicPr>
            <p:cNvPr id="5" name="Picture 4" descr="Icon&#10;&#10;Description automatically generated">
              <a:extLst>
                <a:ext uri="{FF2B5EF4-FFF2-40B4-BE49-F238E27FC236}">
                  <a16:creationId xmlns:a16="http://schemas.microsoft.com/office/drawing/2014/main" id="{8042C0DE-4C35-4506-E0EA-FD88A67ED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02963">
              <a:off x="1724085" y="602028"/>
              <a:ext cx="1522602" cy="2030136"/>
            </a:xfrm>
            <a:prstGeom prst="rect">
              <a:avLst/>
            </a:prstGeom>
          </p:spPr>
        </p:pic>
        <p:pic>
          <p:nvPicPr>
            <p:cNvPr id="15" name="Picture 14" descr="Icon&#10;&#10;Description automatically generated">
              <a:extLst>
                <a:ext uri="{FF2B5EF4-FFF2-40B4-BE49-F238E27FC236}">
                  <a16:creationId xmlns:a16="http://schemas.microsoft.com/office/drawing/2014/main" id="{0C2611D9-E2E9-874D-FFE5-8098DF4A8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6558">
              <a:off x="2465292" y="227646"/>
              <a:ext cx="1522601" cy="2030135"/>
            </a:xfrm>
            <a:prstGeom prst="rect">
              <a:avLst/>
            </a:prstGeom>
          </p:spPr>
        </p:pic>
        <p:pic>
          <p:nvPicPr>
            <p:cNvPr id="7" name="Picture 6" descr="Icon&#10;&#10;Description automatically generated">
              <a:extLst>
                <a:ext uri="{FF2B5EF4-FFF2-40B4-BE49-F238E27FC236}">
                  <a16:creationId xmlns:a16="http://schemas.microsoft.com/office/drawing/2014/main" id="{D914E884-9ABB-9165-DFEA-8A4E55B14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92933">
              <a:off x="3469868" y="-25168"/>
              <a:ext cx="1522601" cy="2030135"/>
            </a:xfrm>
            <a:prstGeom prst="rect">
              <a:avLst/>
            </a:prstGeom>
          </p:spPr>
        </p:pic>
        <p:pic>
          <p:nvPicPr>
            <p:cNvPr id="11" name="Picture 10" descr="Icon&#10;&#10;Description automatically generated">
              <a:extLst>
                <a:ext uri="{FF2B5EF4-FFF2-40B4-BE49-F238E27FC236}">
                  <a16:creationId xmlns:a16="http://schemas.microsoft.com/office/drawing/2014/main" id="{90259AD5-F14A-F848-DF51-4E2078DED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4020">
              <a:off x="4579690" y="-707"/>
              <a:ext cx="1522601" cy="2030135"/>
            </a:xfrm>
            <a:prstGeom prst="rect">
              <a:avLst/>
            </a:prstGeom>
          </p:spPr>
        </p:pic>
        <p:pic>
          <p:nvPicPr>
            <p:cNvPr id="9" name="Picture 8" descr="Icon&#10;&#10;Description automatically generated">
              <a:extLst>
                <a:ext uri="{FF2B5EF4-FFF2-40B4-BE49-F238E27FC236}">
                  <a16:creationId xmlns:a16="http://schemas.microsoft.com/office/drawing/2014/main" id="{CABF30A3-5050-A688-0E18-D4EB426436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480847">
              <a:off x="5767039" y="316070"/>
              <a:ext cx="1522602" cy="2030135"/>
            </a:xfrm>
            <a:prstGeom prst="rect">
              <a:avLst/>
            </a:prstGeom>
          </p:spPr>
        </p:pic>
        <p:pic>
          <p:nvPicPr>
            <p:cNvPr id="13" name="Picture 12" descr="Icon&#10;&#10;Description automatically generated">
              <a:extLst>
                <a:ext uri="{FF2B5EF4-FFF2-40B4-BE49-F238E27FC236}">
                  <a16:creationId xmlns:a16="http://schemas.microsoft.com/office/drawing/2014/main" id="{0A40FF61-41F5-17E4-805A-D48673BD62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70440">
              <a:off x="6643632" y="761703"/>
              <a:ext cx="1522601" cy="2030135"/>
            </a:xfrm>
            <a:prstGeom prst="rect">
              <a:avLst/>
            </a:prstGeom>
          </p:spPr>
        </p:pic>
      </p:grpSp>
      <p:sp>
        <p:nvSpPr>
          <p:cNvPr id="2" name="Title 1">
            <a:extLst>
              <a:ext uri="{FF2B5EF4-FFF2-40B4-BE49-F238E27FC236}">
                <a16:creationId xmlns:a16="http://schemas.microsoft.com/office/drawing/2014/main" id="{C7600011-FB12-CAE1-B814-0947D103F54B}"/>
              </a:ext>
            </a:extLst>
          </p:cNvPr>
          <p:cNvSpPr>
            <a:spLocks noGrp="1"/>
          </p:cNvSpPr>
          <p:nvPr>
            <p:ph type="ctrTitle"/>
          </p:nvPr>
        </p:nvSpPr>
        <p:spPr>
          <a:xfrm>
            <a:off x="1609206" y="2542224"/>
            <a:ext cx="8973588" cy="1773551"/>
          </a:xfrm>
        </p:spPr>
        <p:txBody>
          <a:bodyPr>
            <a:normAutofit fontScale="90000"/>
          </a:bodyPr>
          <a:lstStyle/>
          <a:p>
            <a:r>
              <a:rPr lang="en-US" sz="12500" dirty="0">
                <a:solidFill>
                  <a:srgbClr val="BDEE75"/>
                </a:solidFill>
                <a:effectLst>
                  <a:glow rad="203200">
                    <a:srgbClr val="18FFDC">
                      <a:alpha val="44000"/>
                    </a:srgbClr>
                  </a:glow>
                  <a:outerShdw blurRad="28575" dist="31750" dir="13200000" algn="tl" rotWithShape="0">
                    <a:srgbClr val="000000">
                      <a:alpha val="25000"/>
                    </a:srgbClr>
                  </a:outerShdw>
                </a:effectLst>
              </a:rPr>
              <a:t>INCOMPLETE</a:t>
            </a:r>
            <a:endParaRPr lang="bg-BG" sz="5400" dirty="0">
              <a:solidFill>
                <a:srgbClr val="BDEE75"/>
              </a:solidFill>
              <a:effectLst>
                <a:glow rad="203200">
                  <a:srgbClr val="18FFDC">
                    <a:alpha val="44000"/>
                  </a:srgbClr>
                </a:glow>
                <a:outerShdw blurRad="28575" dist="31750" dir="13200000" algn="tl" rotWithShape="0">
                  <a:srgbClr val="000000">
                    <a:alpha val="25000"/>
                  </a:srgbClr>
                </a:outerShdw>
              </a:effectLst>
            </a:endParaRPr>
          </a:p>
        </p:txBody>
      </p:sp>
      <p:pic>
        <p:nvPicPr>
          <p:cNvPr id="25" name="Picture 24" descr="Icon&#10;&#10;Description automatically generated">
            <a:extLst>
              <a:ext uri="{FF2B5EF4-FFF2-40B4-BE49-F238E27FC236}">
                <a16:creationId xmlns:a16="http://schemas.microsoft.com/office/drawing/2014/main" id="{8C813CDF-1470-A847-78A2-EC5169491E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94201">
            <a:off x="10391008" y="277844"/>
            <a:ext cx="1322231" cy="1762975"/>
          </a:xfrm>
          <a:prstGeom prst="rect">
            <a:avLst/>
          </a:prstGeom>
        </p:spPr>
      </p:pic>
      <p:pic>
        <p:nvPicPr>
          <p:cNvPr id="27" name="Picture 26" descr="Icon&#10;&#10;Description automatically generated">
            <a:extLst>
              <a:ext uri="{FF2B5EF4-FFF2-40B4-BE49-F238E27FC236}">
                <a16:creationId xmlns:a16="http://schemas.microsoft.com/office/drawing/2014/main" id="{DC9C0D38-DF31-E541-117E-9B594F3313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616004">
            <a:off x="295267" y="5149436"/>
            <a:ext cx="1187709" cy="1583612"/>
          </a:xfrm>
          <a:prstGeom prst="rect">
            <a:avLst/>
          </a:prstGeom>
        </p:spPr>
      </p:pic>
    </p:spTree>
    <p:extLst>
      <p:ext uri="{BB962C8B-B14F-4D97-AF65-F5344CB8AC3E}">
        <p14:creationId xmlns:p14="http://schemas.microsoft.com/office/powerpoint/2010/main" val="2355736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1405-D92E-931E-C4DA-96E03B711FF4}"/>
              </a:ext>
            </a:extLst>
          </p:cNvPr>
          <p:cNvSpPr>
            <a:spLocks noGrp="1"/>
          </p:cNvSpPr>
          <p:nvPr>
            <p:ph type="title"/>
          </p:nvPr>
        </p:nvSpPr>
        <p:spPr>
          <a:xfrm>
            <a:off x="1141413" y="114300"/>
            <a:ext cx="9905998" cy="1905000"/>
          </a:xfrm>
          <a:effectLst>
            <a:glow rad="342900">
              <a:srgbClr val="18FFDC">
                <a:alpha val="48000"/>
              </a:srgbClr>
            </a:glow>
          </a:effectLst>
        </p:spPr>
        <p:txBody>
          <a:bodyPr>
            <a:normAutofit/>
          </a:bodyPr>
          <a:lstStyle/>
          <a:p>
            <a:r>
              <a:rPr lang="en-US" sz="7200" dirty="0">
                <a:solidFill>
                  <a:srgbClr val="BDEE75"/>
                </a:solidFill>
                <a:effectLst>
                  <a:glow rad="203200">
                    <a:srgbClr val="18FFDC">
                      <a:alpha val="44000"/>
                    </a:srgbClr>
                  </a:glow>
                  <a:outerShdw blurRad="28575" dist="31750" dir="13200000" algn="tl" rotWithShape="0">
                    <a:srgbClr val="000000">
                      <a:alpha val="25000"/>
                    </a:srgbClr>
                  </a:outerShdw>
                </a:effectLst>
              </a:rPr>
              <a:t>Meet The </a:t>
            </a:r>
            <a:r>
              <a:rPr lang="en-US" sz="7200" dirty="0" err="1">
                <a:solidFill>
                  <a:srgbClr val="BDEE75"/>
                </a:solidFill>
                <a:effectLst>
                  <a:glow rad="203200">
                    <a:srgbClr val="18FFDC">
                      <a:alpha val="44000"/>
                    </a:srgbClr>
                  </a:glow>
                  <a:outerShdw blurRad="28575" dist="31750" dir="13200000" algn="tl" rotWithShape="0">
                    <a:srgbClr val="000000">
                      <a:alpha val="25000"/>
                    </a:srgbClr>
                  </a:outerShdw>
                </a:effectLst>
              </a:rPr>
              <a:t>TEam</a:t>
            </a:r>
            <a:endParaRPr lang="bg-BG" sz="4000" dirty="0">
              <a:solidFill>
                <a:srgbClr val="BDEE75"/>
              </a:solidFill>
            </a:endParaRPr>
          </a:p>
        </p:txBody>
      </p:sp>
      <p:sp>
        <p:nvSpPr>
          <p:cNvPr id="3" name="Content Placeholder 2">
            <a:extLst>
              <a:ext uri="{FF2B5EF4-FFF2-40B4-BE49-F238E27FC236}">
                <a16:creationId xmlns:a16="http://schemas.microsoft.com/office/drawing/2014/main" id="{590070DB-6678-02FC-AC04-A2B94F12450D}"/>
              </a:ext>
            </a:extLst>
          </p:cNvPr>
          <p:cNvSpPr>
            <a:spLocks noGrp="1"/>
          </p:cNvSpPr>
          <p:nvPr>
            <p:ph idx="1"/>
          </p:nvPr>
        </p:nvSpPr>
        <p:spPr>
          <a:xfrm>
            <a:off x="1073856" y="2019300"/>
            <a:ext cx="10041112" cy="3935137"/>
          </a:xfrm>
        </p:spPr>
        <p:txBody>
          <a:bodyPr>
            <a:normAutofit fontScale="92500" lnSpcReduction="10000"/>
          </a:bodyPr>
          <a:lstStyle/>
          <a:p>
            <a:pPr>
              <a:lnSpc>
                <a:spcPct val="107000"/>
              </a:lnSpc>
              <a:spcAft>
                <a:spcPts val="800"/>
              </a:spcAft>
            </a:pPr>
            <a:r>
              <a:rPr lang="bg-BG" sz="2600" b="1" dirty="0">
                <a:effectLst/>
                <a:latin typeface="Arial" panose="020B0604020202020204" pitchFamily="34" charset="0"/>
                <a:ea typeface="Bahnschrift" panose="020B0502040204020203" pitchFamily="34" charset="0"/>
                <a:cs typeface="Arial" panose="020B0604020202020204" pitchFamily="34" charset="0"/>
              </a:rPr>
              <a:t>Владислав Кършаков</a:t>
            </a:r>
            <a:r>
              <a:rPr lang="en-US" sz="2600" b="1" dirty="0">
                <a:effectLst/>
                <a:latin typeface="Arial" panose="020B0604020202020204" pitchFamily="34" charset="0"/>
                <a:ea typeface="Bahnschrift" panose="020B0502040204020203" pitchFamily="34" charset="0"/>
                <a:cs typeface="Arial" panose="020B0604020202020204" pitchFamily="34" charset="0"/>
              </a:rPr>
              <a:t> – Scrum Trainer</a:t>
            </a:r>
          </a:p>
          <a:p>
            <a:pPr>
              <a:lnSpc>
                <a:spcPct val="107000"/>
              </a:lnSpc>
              <a:spcAft>
                <a:spcPts val="800"/>
              </a:spcAft>
            </a:pPr>
            <a:endParaRPr lang="bg-BG" sz="26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bg-BG" sz="2600" b="1" dirty="0">
                <a:effectLst/>
                <a:latin typeface="Arial" panose="020B0604020202020204" pitchFamily="34" charset="0"/>
                <a:ea typeface="Bahnschrift" panose="020B0502040204020203" pitchFamily="34" charset="0"/>
                <a:cs typeface="Arial" panose="020B0604020202020204" pitchFamily="34" charset="0"/>
              </a:rPr>
              <a:t>Мартин Кафеджиев</a:t>
            </a:r>
            <a:r>
              <a:rPr lang="en-US" sz="2600" b="1" dirty="0">
                <a:effectLst/>
                <a:latin typeface="Arial" panose="020B0604020202020204" pitchFamily="34" charset="0"/>
                <a:ea typeface="Bahnschrift" panose="020B0502040204020203" pitchFamily="34" charset="0"/>
                <a:cs typeface="Arial" panose="020B0604020202020204" pitchFamily="34" charset="0"/>
              </a:rPr>
              <a:t>– Backend Developer</a:t>
            </a:r>
          </a:p>
          <a:p>
            <a:pPr>
              <a:lnSpc>
                <a:spcPct val="107000"/>
              </a:lnSpc>
              <a:spcAft>
                <a:spcPts val="800"/>
              </a:spcAft>
            </a:pPr>
            <a:endParaRPr lang="bg-BG" sz="26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bg-BG" sz="2600" b="1" dirty="0">
                <a:effectLst/>
                <a:latin typeface="Arial" panose="020B0604020202020204" pitchFamily="34" charset="0"/>
                <a:ea typeface="Bahnschrift" panose="020B0502040204020203" pitchFamily="34" charset="0"/>
                <a:cs typeface="Arial" panose="020B0604020202020204" pitchFamily="34" charset="0"/>
              </a:rPr>
              <a:t>Галин Атанасов</a:t>
            </a:r>
            <a:r>
              <a:rPr lang="en-US" sz="2600" b="1" dirty="0">
                <a:effectLst/>
                <a:latin typeface="Arial" panose="020B0604020202020204" pitchFamily="34" charset="0"/>
                <a:ea typeface="Bahnschrift" panose="020B0502040204020203" pitchFamily="34" charset="0"/>
                <a:cs typeface="Arial" panose="020B0604020202020204" pitchFamily="34" charset="0"/>
              </a:rPr>
              <a:t>– Backend Developer</a:t>
            </a:r>
            <a:r>
              <a:rPr lang="en-US" sz="2600" dirty="0">
                <a:effectLst/>
                <a:latin typeface="Arial" panose="020B0604020202020204" pitchFamily="34" charset="0"/>
                <a:ea typeface="Bahnschrift" panose="020B0502040204020203" pitchFamily="34" charset="0"/>
                <a:cs typeface="Arial" panose="020B0604020202020204" pitchFamily="34" charset="0"/>
              </a:rPr>
              <a:t> </a:t>
            </a:r>
          </a:p>
          <a:p>
            <a:pPr>
              <a:lnSpc>
                <a:spcPct val="107000"/>
              </a:lnSpc>
              <a:spcAft>
                <a:spcPts val="800"/>
              </a:spcAft>
            </a:pPr>
            <a:endParaRPr lang="bg-BG" sz="26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bg-BG" sz="2600" b="1" dirty="0">
                <a:effectLst/>
                <a:latin typeface="Arial" panose="020B0604020202020204" pitchFamily="34" charset="0"/>
                <a:ea typeface="Bahnschrift" panose="020B0502040204020203" pitchFamily="34" charset="0"/>
                <a:cs typeface="Arial" panose="020B0604020202020204" pitchFamily="34" charset="0"/>
              </a:rPr>
              <a:t>Георги Димов</a:t>
            </a:r>
            <a:r>
              <a:rPr lang="en-US" sz="2600" b="1" dirty="0">
                <a:effectLst/>
                <a:latin typeface="Arial" panose="020B0604020202020204" pitchFamily="34" charset="0"/>
                <a:ea typeface="Bahnschrift" panose="020B0502040204020203" pitchFamily="34" charset="0"/>
                <a:cs typeface="Arial" panose="020B0604020202020204" pitchFamily="34" charset="0"/>
              </a:rPr>
              <a:t>– QA</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bg-BG"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0863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1F42-541B-8BA0-6155-FAA36768F5EF}"/>
              </a:ext>
            </a:extLst>
          </p:cNvPr>
          <p:cNvSpPr>
            <a:spLocks noGrp="1"/>
          </p:cNvSpPr>
          <p:nvPr>
            <p:ph type="title"/>
          </p:nvPr>
        </p:nvSpPr>
        <p:spPr>
          <a:xfrm>
            <a:off x="1141413" y="413657"/>
            <a:ext cx="7274799" cy="1905000"/>
          </a:xfrm>
        </p:spPr>
        <p:txBody>
          <a:bodyPr>
            <a:normAutofit fontScale="90000"/>
          </a:bodyPr>
          <a:lstStyle/>
          <a:p>
            <a:r>
              <a:rPr lang="en-US" sz="8000" dirty="0">
                <a:solidFill>
                  <a:srgbClr val="BDEE75"/>
                </a:solidFill>
                <a:effectLst>
                  <a:glow rad="203200">
                    <a:srgbClr val="18FFDC">
                      <a:alpha val="44000"/>
                    </a:srgbClr>
                  </a:glow>
                  <a:outerShdw blurRad="28575" dist="31750" dir="13200000" algn="tl" rotWithShape="0">
                    <a:srgbClr val="000000">
                      <a:alpha val="25000"/>
                    </a:srgbClr>
                  </a:outerShdw>
                </a:effectLst>
              </a:rPr>
              <a:t>Purpose</a:t>
            </a:r>
            <a:r>
              <a:rPr lang="en-US" sz="7200" dirty="0">
                <a:solidFill>
                  <a:srgbClr val="BDEE75"/>
                </a:solidFill>
                <a:effectLst>
                  <a:glow rad="203200">
                    <a:srgbClr val="18FFDC">
                      <a:alpha val="44000"/>
                    </a:srgbClr>
                  </a:glow>
                  <a:outerShdw blurRad="28575" dist="31750" dir="13200000" algn="tl" rotWithShape="0">
                    <a:srgbClr val="000000">
                      <a:alpha val="25000"/>
                    </a:srgbClr>
                  </a:outerShdw>
                </a:effectLst>
              </a:rPr>
              <a:t> of the Project</a:t>
            </a:r>
            <a:endParaRPr lang="bg-BG" sz="7200" dirty="0"/>
          </a:p>
        </p:txBody>
      </p:sp>
      <p:sp>
        <p:nvSpPr>
          <p:cNvPr id="3" name="Content Placeholder 2">
            <a:extLst>
              <a:ext uri="{FF2B5EF4-FFF2-40B4-BE49-F238E27FC236}">
                <a16:creationId xmlns:a16="http://schemas.microsoft.com/office/drawing/2014/main" id="{C6D35C2E-BAC3-5607-1DBD-0EF0D0BCDC12}"/>
              </a:ext>
            </a:extLst>
          </p:cNvPr>
          <p:cNvSpPr>
            <a:spLocks noGrp="1"/>
          </p:cNvSpPr>
          <p:nvPr>
            <p:ph idx="1"/>
          </p:nvPr>
        </p:nvSpPr>
        <p:spPr>
          <a:xfrm>
            <a:off x="1141413" y="2666999"/>
            <a:ext cx="5119428" cy="3124201"/>
          </a:xfrm>
        </p:spPr>
        <p:txBody>
          <a:bodyPr>
            <a:normAutofit/>
          </a:bodyPr>
          <a:lstStyle/>
          <a:p>
            <a:pPr algn="just"/>
            <a:r>
              <a:rPr lang="en-US" sz="2800" dirty="0"/>
              <a:t>The purpose of the project was to recreate the card game </a:t>
            </a:r>
            <a:r>
              <a:rPr lang="en-US" sz="2800" dirty="0" err="1"/>
              <a:t>booleo</a:t>
            </a:r>
            <a:r>
              <a:rPr lang="en-US" sz="2800" dirty="0"/>
              <a:t>. The game is not made anymore and with this project we planned to keep it alive.</a:t>
            </a:r>
            <a:endParaRPr lang="bg-BG" sz="2800" dirty="0"/>
          </a:p>
        </p:txBody>
      </p:sp>
      <p:pic>
        <p:nvPicPr>
          <p:cNvPr id="1026" name="Picture 2" descr="bOOleO Logic Card Game">
            <a:extLst>
              <a:ext uri="{FF2B5EF4-FFF2-40B4-BE49-F238E27FC236}">
                <a16:creationId xmlns:a16="http://schemas.microsoft.com/office/drawing/2014/main" id="{07E57297-458B-8230-38EB-4FBED2B633F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165" b="99684" l="3000" r="97500">
                        <a14:foregroundMark x1="83500" y1="78797" x2="83500" y2="78797"/>
                        <a14:foregroundMark x1="79500" y1="75949" x2="79500" y2="75949"/>
                        <a14:foregroundMark x1="78250" y1="74367" x2="78250" y2="74367"/>
                        <a14:foregroundMark x1="81750" y1="76582" x2="82750" y2="78165"/>
                        <a14:foregroundMark x1="83750" y1="79114" x2="83750" y2="79114"/>
                        <a14:foregroundMark x1="84000" y1="79430" x2="85000" y2="79747"/>
                        <a14:foregroundMark x1="86250" y1="80380" x2="86750" y2="80380"/>
                        <a14:foregroundMark x1="87250" y1="80380" x2="87250" y2="80380"/>
                        <a14:foregroundMark x1="86750" y1="81329" x2="86750" y2="81329"/>
                        <a14:foregroundMark x1="89250" y1="79430" x2="90750" y2="76899"/>
                        <a14:foregroundMark x1="91500" y1="75316" x2="92500" y2="73101"/>
                        <a14:foregroundMark x1="93000" y1="72152" x2="93500" y2="70886"/>
                        <a14:foregroundMark x1="94250" y1="69937" x2="95750" y2="67089"/>
                        <a14:foregroundMark x1="96250" y1="65823" x2="97000" y2="64241"/>
                        <a14:foregroundMark x1="97500" y1="63291" x2="97500" y2="62658"/>
                        <a14:foregroundMark x1="19500" y1="31329" x2="19500" y2="31329"/>
                        <a14:foregroundMark x1="19250" y1="26582" x2="19250" y2="26582"/>
                        <a14:foregroundMark x1="19250" y1="25000" x2="19250" y2="23418"/>
                        <a14:foregroundMark x1="19250" y1="21835" x2="19250" y2="18671"/>
                        <a14:foregroundMark x1="19250" y1="17405" x2="19000" y2="14873"/>
                        <a14:foregroundMark x1="18750" y1="13608" x2="18250" y2="9810"/>
                        <a14:foregroundMark x1="18000" y1="8228" x2="17750" y2="6329"/>
                        <a14:foregroundMark x1="17500" y1="5696" x2="17500" y2="5696"/>
                        <a14:foregroundMark x1="17000" y1="4430" x2="17000" y2="4430"/>
                        <a14:foregroundMark x1="16000" y1="3481" x2="16000" y2="3481"/>
                        <a14:foregroundMark x1="15250" y1="3165" x2="15250" y2="3165"/>
                        <a14:foregroundMark x1="15000" y1="3165" x2="15000" y2="3165"/>
                        <a14:foregroundMark x1="13750" y1="3165" x2="13750" y2="3165"/>
                        <a14:foregroundMark x1="13500" y1="3165" x2="13500" y2="3165"/>
                        <a14:foregroundMark x1="13750" y1="4430" x2="14250" y2="5696"/>
                        <a14:foregroundMark x1="14250" y1="6646" x2="14250" y2="6646"/>
                        <a14:foregroundMark x1="14000" y1="7911" x2="14000" y2="7911"/>
                        <a14:foregroundMark x1="12750" y1="7911" x2="12250" y2="6329"/>
                        <a14:foregroundMark x1="12250" y1="6329" x2="12250" y2="7278"/>
                        <a14:foregroundMark x1="12250" y1="7911" x2="12500" y2="9810"/>
                        <a14:foregroundMark x1="12500" y1="10443" x2="13000" y2="11076"/>
                        <a14:foregroundMark x1="13250" y1="11392" x2="14000" y2="12975"/>
                        <a14:foregroundMark x1="14500" y1="14873" x2="15000" y2="16772"/>
                        <a14:foregroundMark x1="15500" y1="18038" x2="16000" y2="18987"/>
                        <a14:foregroundMark x1="16250" y1="19304" x2="17000" y2="20570"/>
                        <a14:foregroundMark x1="17250" y1="21835" x2="18250" y2="23101"/>
                        <a14:foregroundMark x1="18250" y1="23734" x2="18250" y2="23734"/>
                        <a14:foregroundMark x1="19000" y1="25316" x2="19250" y2="29430"/>
                        <a14:foregroundMark x1="19250" y1="30380" x2="19250" y2="30380"/>
                        <a14:foregroundMark x1="18250" y1="31013" x2="17750" y2="33861"/>
                        <a14:foregroundMark x1="17750" y1="33861" x2="17000" y2="35759"/>
                        <a14:foregroundMark x1="17000" y1="36709" x2="18250" y2="37025"/>
                        <a14:foregroundMark x1="19250" y1="37025" x2="19250" y2="37025"/>
                        <a14:foregroundMark x1="20000" y1="37342" x2="20000" y2="37342"/>
                        <a14:foregroundMark x1="19000" y1="39241" x2="19000" y2="39241"/>
                        <a14:foregroundMark x1="19750" y1="39241" x2="19750" y2="39241"/>
                        <a14:foregroundMark x1="30750" y1="29747" x2="30750" y2="29747"/>
                        <a14:foregroundMark x1="49000" y1="23418" x2="48250" y2="23418"/>
                        <a14:foregroundMark x1="47750" y1="23418" x2="47250" y2="22468"/>
                        <a14:foregroundMark x1="47000" y1="21519" x2="45750" y2="19937"/>
                        <a14:foregroundMark x1="45750" y1="19620" x2="44250" y2="16772"/>
                        <a14:foregroundMark x1="44250" y1="16456" x2="42750" y2="15823"/>
                        <a14:foregroundMark x1="42250" y1="15823" x2="40750" y2="15823"/>
                        <a14:foregroundMark x1="40250" y1="16139" x2="39500" y2="16139"/>
                        <a14:foregroundMark x1="38750" y1="16139" x2="38750" y2="16139"/>
                        <a14:foregroundMark x1="38250" y1="15823" x2="38250" y2="15823"/>
                        <a14:foregroundMark x1="37500" y1="14873" x2="37000" y2="14557"/>
                        <a14:foregroundMark x1="36750" y1="14557" x2="35750" y2="14557"/>
                        <a14:foregroundMark x1="35250" y1="14873" x2="35250" y2="15506"/>
                        <a14:foregroundMark x1="36000" y1="16456" x2="36500" y2="17722"/>
                        <a14:foregroundMark x1="37000" y1="18671" x2="37000" y2="18671"/>
                        <a14:foregroundMark x1="37000" y1="17405" x2="36000" y2="15506"/>
                        <a14:foregroundMark x1="35750" y1="14873" x2="35750" y2="14873"/>
                        <a14:foregroundMark x1="35500" y1="13924" x2="35500" y2="13924"/>
                        <a14:foregroundMark x1="35250" y1="13291" x2="35250" y2="13291"/>
                        <a14:foregroundMark x1="34500" y1="13291" x2="34500" y2="13291"/>
                        <a14:foregroundMark x1="36250" y1="13608" x2="38000" y2="13291"/>
                        <a14:foregroundMark x1="40500" y1="12658" x2="44000" y2="12342"/>
                        <a14:foregroundMark x1="45500" y1="12025" x2="47000" y2="12025"/>
                        <a14:foregroundMark x1="48500" y1="12975" x2="47500" y2="14873"/>
                        <a14:foregroundMark x1="34500" y1="14873" x2="33500" y2="14873"/>
                        <a14:foregroundMark x1="33250" y1="14873" x2="33250" y2="14873"/>
                        <a14:foregroundMark x1="33750" y1="13291" x2="33750" y2="13291"/>
                        <a14:foregroundMark x1="33000" y1="12658" x2="33000" y2="12658"/>
                        <a14:foregroundMark x1="31250" y1="13291" x2="31250" y2="13924"/>
                        <a14:foregroundMark x1="31750" y1="14873" x2="31750" y2="14873"/>
                        <a14:foregroundMark x1="29250" y1="14241" x2="28500" y2="14241"/>
                        <a14:foregroundMark x1="28000" y1="14241" x2="27250" y2="14241"/>
                        <a14:foregroundMark x1="58250" y1="7595" x2="58250" y2="7595"/>
                        <a14:foregroundMark x1="56500" y1="10759" x2="56000" y2="12342"/>
                        <a14:foregroundMark x1="56000" y1="12658" x2="56000" y2="12658"/>
                        <a14:foregroundMark x1="55500" y1="13291" x2="55500" y2="13291"/>
                        <a14:foregroundMark x1="56500" y1="12975" x2="57000" y2="12658"/>
                        <a14:foregroundMark x1="45250" y1="27848" x2="45250" y2="27848"/>
                        <a14:foregroundMark x1="45250" y1="27848" x2="45250" y2="27848"/>
                        <a14:foregroundMark x1="30500" y1="79430" x2="30500" y2="79430"/>
                        <a14:foregroundMark x1="26000" y1="62342" x2="26000" y2="62342"/>
                        <a14:foregroundMark x1="43000" y1="64241" x2="43000" y2="64241"/>
                        <a14:foregroundMark x1="38500" y1="54114" x2="38500" y2="54114"/>
                        <a14:foregroundMark x1="40000" y1="49684" x2="40000" y2="49684"/>
                        <a14:foregroundMark x1="52500" y1="50949" x2="52500" y2="50949"/>
                        <a14:foregroundMark x1="8750" y1="49684" x2="8750" y2="49684"/>
                        <a14:foregroundMark x1="8500" y1="48101" x2="8500" y2="48101"/>
                        <a14:foregroundMark x1="8500" y1="48101" x2="8500" y2="48101"/>
                        <a14:foregroundMark x1="8250" y1="48101" x2="7250" y2="47785"/>
                        <a14:foregroundMark x1="7000" y1="48418" x2="7000" y2="49367"/>
                        <a14:foregroundMark x1="7000" y1="50000" x2="8750" y2="51266"/>
                        <a14:foregroundMark x1="4000" y1="49051" x2="4000" y2="49051"/>
                        <a14:foregroundMark x1="3500" y1="49051" x2="3000" y2="47785"/>
                        <a14:foregroundMark x1="5250" y1="54747" x2="5250" y2="54747"/>
                        <a14:foregroundMark x1="5250" y1="54747" x2="6000" y2="54747"/>
                        <a14:foregroundMark x1="7250" y1="54430" x2="8000" y2="54114"/>
                        <a14:foregroundMark x1="28250" y1="10443" x2="28250" y2="10443"/>
                        <a14:foregroundMark x1="64500" y1="90190" x2="64500" y2="90190"/>
                        <a14:foregroundMark x1="60000" y1="89873" x2="58500" y2="89241"/>
                        <a14:foregroundMark x1="57750" y1="88924" x2="56500" y2="88291"/>
                        <a14:foregroundMark x1="56000" y1="87658" x2="56000" y2="87658"/>
                        <a14:foregroundMark x1="55500" y1="85443" x2="55500" y2="82278"/>
                        <a14:foregroundMark x1="56000" y1="81013" x2="56500" y2="81013"/>
                        <a14:foregroundMark x1="57000" y1="81329" x2="58250" y2="86392"/>
                        <a14:foregroundMark x1="58000" y1="87342" x2="56500" y2="93354"/>
                        <a14:foregroundMark x1="57250" y1="94304" x2="64750" y2="87025"/>
                        <a14:foregroundMark x1="64500" y1="97468" x2="57500" y2="99684"/>
                        <a14:foregroundMark x1="56250" y1="99367" x2="51000" y2="98418"/>
                        <a14:foregroundMark x1="70500" y1="92089" x2="73750" y2="95886"/>
                        <a14:foregroundMark x1="25000" y1="16772" x2="40500" y2="3481"/>
                        <a14:foregroundMark x1="40500" y1="3481" x2="53500" y2="6329"/>
                        <a14:foregroundMark x1="53500" y1="6329" x2="55500" y2="7595"/>
                        <a14:foregroundMark x1="51000" y1="94620" x2="57500" y2="81013"/>
                        <a14:foregroundMark x1="57500" y1="81013" x2="57750" y2="81013"/>
                        <a14:foregroundMark x1="53250" y1="19937" x2="56750" y2="16772"/>
                        <a14:foregroundMark x1="54000" y1="79114" x2="59250" y2="79114"/>
                        <a14:foregroundMark x1="26000" y1="39241" x2="26000" y2="40506"/>
                        <a14:backgroundMark x1="24750" y1="44620" x2="30000" y2="41139"/>
                        <a14:backgroundMark x1="30500" y1="30063" x2="30500" y2="30063"/>
                        <a14:backgroundMark x1="25500" y1="33544" x2="25500" y2="33544"/>
                        <a14:backgroundMark x1="25000" y1="32278" x2="25750" y2="33861"/>
                        <a14:backgroundMark x1="68250" y1="3481" x2="64750" y2="2848"/>
                      </a14:backgroundRemoval>
                    </a14:imgEffect>
                  </a14:imgLayer>
                </a14:imgProps>
              </a:ext>
              <a:ext uri="{28A0092B-C50C-407E-A947-70E740481C1C}">
                <a14:useLocalDpi xmlns:a14="http://schemas.microsoft.com/office/drawing/2010/main" val="0"/>
              </a:ext>
            </a:extLst>
          </a:blip>
          <a:srcRect/>
          <a:stretch>
            <a:fillRect/>
          </a:stretch>
        </p:blipFill>
        <p:spPr bwMode="auto">
          <a:xfrm>
            <a:off x="6652727" y="2213651"/>
            <a:ext cx="5050388" cy="398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747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050" name="Picture 2" descr="9 Business Ideas For The Future (2020 - 2030) - StartupBiz Global">
            <a:extLst>
              <a:ext uri="{FF2B5EF4-FFF2-40B4-BE49-F238E27FC236}">
                <a16:creationId xmlns:a16="http://schemas.microsoft.com/office/drawing/2014/main" id="{33696D96-3294-332A-3A6C-4245D34F6478}"/>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b="70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A985B2-7659-2683-6C57-B337F3955BBE}"/>
              </a:ext>
            </a:extLst>
          </p:cNvPr>
          <p:cNvSpPr>
            <a:spLocks noGrp="1"/>
          </p:cNvSpPr>
          <p:nvPr>
            <p:ph type="title"/>
          </p:nvPr>
        </p:nvSpPr>
        <p:spPr>
          <a:xfrm>
            <a:off x="1141413" y="609600"/>
            <a:ext cx="9905998" cy="1905000"/>
          </a:xfrm>
        </p:spPr>
        <p:txBody>
          <a:bodyPr>
            <a:normAutofit/>
          </a:bodyPr>
          <a:lstStyle/>
          <a:p>
            <a:r>
              <a:rPr lang="en-US" sz="7200" dirty="0">
                <a:solidFill>
                  <a:srgbClr val="92D050"/>
                </a:solidFill>
                <a:effectLst>
                  <a:glow rad="203200">
                    <a:srgbClr val="18FFDC">
                      <a:alpha val="44000"/>
                    </a:srgbClr>
                  </a:glow>
                  <a:outerShdw blurRad="28575" dist="31750" dir="13200000" algn="tl" rotWithShape="0">
                    <a:srgbClr val="000000">
                      <a:alpha val="25000"/>
                    </a:srgbClr>
                  </a:outerShdw>
                </a:effectLst>
              </a:rPr>
              <a:t>Future Ideas</a:t>
            </a:r>
            <a:endParaRPr lang="bg-BG" sz="7200" dirty="0">
              <a:solidFill>
                <a:srgbClr val="92D050"/>
              </a:solidFill>
            </a:endParaRPr>
          </a:p>
        </p:txBody>
      </p:sp>
      <p:sp>
        <p:nvSpPr>
          <p:cNvPr id="3" name="Content Placeholder 2">
            <a:extLst>
              <a:ext uri="{FF2B5EF4-FFF2-40B4-BE49-F238E27FC236}">
                <a16:creationId xmlns:a16="http://schemas.microsoft.com/office/drawing/2014/main" id="{A1C6415E-4EA8-FDCE-9BD3-C5F0BA36C5B8}"/>
              </a:ext>
            </a:extLst>
          </p:cNvPr>
          <p:cNvSpPr>
            <a:spLocks noGrp="1"/>
          </p:cNvSpPr>
          <p:nvPr>
            <p:ph idx="1"/>
          </p:nvPr>
        </p:nvSpPr>
        <p:spPr>
          <a:xfrm>
            <a:off x="1141413" y="2666999"/>
            <a:ext cx="9905998" cy="3124201"/>
          </a:xfrm>
        </p:spPr>
        <p:txBody>
          <a:bodyPr>
            <a:normAutofit/>
          </a:bodyPr>
          <a:lstStyle/>
          <a:p>
            <a:pPr algn="just"/>
            <a:r>
              <a:rPr lang="en-US" sz="3200" dirty="0"/>
              <a:t>We have a lot of ideas for the future. One of them is to finish the project, when we are sure that we have the skill to do so. Other plans include using different more complicated technologies  like </a:t>
            </a:r>
            <a:r>
              <a:rPr lang="en-US" sz="3200" dirty="0" err="1"/>
              <a:t>openGL</a:t>
            </a:r>
            <a:endParaRPr lang="bg-BG" sz="3200" dirty="0"/>
          </a:p>
        </p:txBody>
      </p:sp>
    </p:spTree>
    <p:extLst>
      <p:ext uri="{BB962C8B-B14F-4D97-AF65-F5344CB8AC3E}">
        <p14:creationId xmlns:p14="http://schemas.microsoft.com/office/powerpoint/2010/main" val="3306654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4C79F-41A1-CADC-E661-6BA01A045214}"/>
              </a:ext>
            </a:extLst>
          </p:cNvPr>
          <p:cNvSpPr>
            <a:spLocks noGrp="1"/>
          </p:cNvSpPr>
          <p:nvPr>
            <p:ph type="title"/>
          </p:nvPr>
        </p:nvSpPr>
        <p:spPr>
          <a:xfrm>
            <a:off x="1141413" y="0"/>
            <a:ext cx="9905998" cy="1258349"/>
          </a:xfrm>
        </p:spPr>
        <p:txBody>
          <a:bodyPr>
            <a:normAutofit/>
          </a:bodyPr>
          <a:lstStyle/>
          <a:p>
            <a:r>
              <a:rPr lang="en-US" sz="7200" dirty="0">
                <a:solidFill>
                  <a:srgbClr val="92D050"/>
                </a:solidFill>
                <a:effectLst>
                  <a:glow rad="203200">
                    <a:srgbClr val="18FFDC">
                      <a:alpha val="44000"/>
                    </a:srgbClr>
                  </a:glow>
                  <a:outerShdw blurRad="28575" dist="31750" dir="13200000" algn="tl" rotWithShape="0">
                    <a:srgbClr val="000000">
                      <a:alpha val="25000"/>
                    </a:srgbClr>
                  </a:outerShdw>
                </a:effectLst>
              </a:rPr>
              <a:t>Technologies Used</a:t>
            </a:r>
            <a:endParaRPr lang="bg-BG" sz="7200" dirty="0"/>
          </a:p>
        </p:txBody>
      </p:sp>
      <p:pic>
        <p:nvPicPr>
          <p:cNvPr id="5" name="Picture 4">
            <a:extLst>
              <a:ext uri="{FF2B5EF4-FFF2-40B4-BE49-F238E27FC236}">
                <a16:creationId xmlns:a16="http://schemas.microsoft.com/office/drawing/2014/main" id="{B4622164-8CFD-484B-A877-36A3A54BFF0C}"/>
              </a:ext>
            </a:extLst>
          </p:cNvPr>
          <p:cNvPicPr>
            <a:picLocks noChangeAspect="1"/>
          </p:cNvPicPr>
          <p:nvPr/>
        </p:nvPicPr>
        <p:blipFill>
          <a:blip r:embed="rId2">
            <a:lum bright="70000" contrast="-70000"/>
          </a:blip>
          <a:stretch>
            <a:fillRect/>
          </a:stretch>
        </p:blipFill>
        <p:spPr>
          <a:xfrm>
            <a:off x="8410282" y="1865243"/>
            <a:ext cx="3365811" cy="1831122"/>
          </a:xfrm>
          <a:prstGeom prst="rect">
            <a:avLst/>
          </a:prstGeom>
        </p:spPr>
      </p:pic>
      <p:pic>
        <p:nvPicPr>
          <p:cNvPr id="7" name="Picture 6">
            <a:extLst>
              <a:ext uri="{FF2B5EF4-FFF2-40B4-BE49-F238E27FC236}">
                <a16:creationId xmlns:a16="http://schemas.microsoft.com/office/drawing/2014/main" id="{6D6D60E9-AB56-442F-B6F2-BA09640D72D1}"/>
              </a:ext>
            </a:extLst>
          </p:cNvPr>
          <p:cNvPicPr>
            <a:picLocks noGrp="1" noChangeAspect="1"/>
          </p:cNvPicPr>
          <p:nvPr/>
        </p:nvPicPr>
        <p:blipFill>
          <a:blip r:embed="rId3"/>
          <a:stretch>
            <a:fillRect/>
          </a:stretch>
        </p:blipFill>
        <p:spPr>
          <a:xfrm>
            <a:off x="4490099" y="4560397"/>
            <a:ext cx="3208626" cy="1806194"/>
          </a:xfrm>
          <a:prstGeom prst="rect">
            <a:avLst/>
          </a:prstGeom>
        </p:spPr>
      </p:pic>
      <p:pic>
        <p:nvPicPr>
          <p:cNvPr id="8" name="Picture 7" descr="Download Microsoft Word (Multi-Tool Word) Logo in SVG Vector or PNG File  Format - Logo.wine">
            <a:extLst>
              <a:ext uri="{FF2B5EF4-FFF2-40B4-BE49-F238E27FC236}">
                <a16:creationId xmlns:a16="http://schemas.microsoft.com/office/drawing/2014/main" id="{04CBAC48-9DF5-4833-81AE-3EFA669AF4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799" y="4165877"/>
            <a:ext cx="3892850" cy="25952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909516F-A1C8-404F-B798-0DABF5E102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9466" y="4359772"/>
            <a:ext cx="2207444" cy="22074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318754FE-B588-8263-E388-848CA261B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5389" y="2043686"/>
            <a:ext cx="2009670" cy="14742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xlr E Design / Photo Editor – Приложения в Google Play">
            <a:extLst>
              <a:ext uri="{FF2B5EF4-FFF2-40B4-BE49-F238E27FC236}">
                <a16:creationId xmlns:a16="http://schemas.microsoft.com/office/drawing/2014/main" id="{3BDF022E-698E-6079-73E5-45C8C3B3B5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3650" y="1930042"/>
            <a:ext cx="1701523" cy="170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672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02028CAA-CC8B-2F1A-3D1A-5A25BC1FA0E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B32DD0-D70F-4191-FBF2-44A8BD619D12}"/>
              </a:ext>
            </a:extLst>
          </p:cNvPr>
          <p:cNvSpPr>
            <a:spLocks noGrp="1"/>
          </p:cNvSpPr>
          <p:nvPr>
            <p:ph type="title"/>
          </p:nvPr>
        </p:nvSpPr>
        <p:spPr>
          <a:xfrm>
            <a:off x="2493183" y="0"/>
            <a:ext cx="7205633" cy="1905000"/>
          </a:xfrm>
        </p:spPr>
        <p:txBody>
          <a:bodyPr/>
          <a:lstStyle/>
          <a:p>
            <a:r>
              <a:rPr lang="en-US" sz="3200" dirty="0">
                <a:solidFill>
                  <a:srgbClr val="92D050"/>
                </a:solidFill>
                <a:effectLst>
                  <a:glow rad="203200">
                    <a:srgbClr val="18FFDC">
                      <a:alpha val="44000"/>
                    </a:srgbClr>
                  </a:glow>
                  <a:outerShdw blurRad="28575" dist="31750" dir="13200000" algn="tl" rotWithShape="0">
                    <a:srgbClr val="000000">
                      <a:alpha val="25000"/>
                    </a:srgbClr>
                  </a:outerShdw>
                </a:effectLst>
              </a:rPr>
              <a:t>Cards and Background design</a:t>
            </a:r>
            <a:endParaRPr lang="bg-BG" dirty="0"/>
          </a:p>
        </p:txBody>
      </p:sp>
      <p:grpSp>
        <p:nvGrpSpPr>
          <p:cNvPr id="23" name="Group 22">
            <a:extLst>
              <a:ext uri="{FF2B5EF4-FFF2-40B4-BE49-F238E27FC236}">
                <a16:creationId xmlns:a16="http://schemas.microsoft.com/office/drawing/2014/main" id="{638AB33C-9E2E-F6A0-FCEA-5C0E80399C1F}"/>
              </a:ext>
            </a:extLst>
          </p:cNvPr>
          <p:cNvGrpSpPr/>
          <p:nvPr/>
        </p:nvGrpSpPr>
        <p:grpSpPr>
          <a:xfrm>
            <a:off x="2432108" y="1905000"/>
            <a:ext cx="7327781" cy="4865615"/>
            <a:chOff x="2371035" y="1614881"/>
            <a:chExt cx="7327781" cy="4865615"/>
          </a:xfrm>
        </p:grpSpPr>
        <p:pic>
          <p:nvPicPr>
            <p:cNvPr id="7" name="Picture 6" descr="Icon&#10;&#10;Description automatically generated">
              <a:extLst>
                <a:ext uri="{FF2B5EF4-FFF2-40B4-BE49-F238E27FC236}">
                  <a16:creationId xmlns:a16="http://schemas.microsoft.com/office/drawing/2014/main" id="{87F7978C-8996-8B20-C062-AE2BCB510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499" y="4077050"/>
              <a:ext cx="1802585" cy="2403446"/>
            </a:xfrm>
            <a:prstGeom prst="rect">
              <a:avLst/>
            </a:prstGeom>
          </p:spPr>
        </p:pic>
        <p:pic>
          <p:nvPicPr>
            <p:cNvPr id="9" name="Picture 8" descr="Icon&#10;&#10;Description automatically generated">
              <a:extLst>
                <a:ext uri="{FF2B5EF4-FFF2-40B4-BE49-F238E27FC236}">
                  <a16:creationId xmlns:a16="http://schemas.microsoft.com/office/drawing/2014/main" id="{6C593A55-25DD-BBD6-7F75-0BDC672B4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2767" y="4077050"/>
              <a:ext cx="1802585" cy="2403446"/>
            </a:xfrm>
            <a:prstGeom prst="rect">
              <a:avLst/>
            </a:prstGeom>
          </p:spPr>
        </p:pic>
        <p:pic>
          <p:nvPicPr>
            <p:cNvPr id="12" name="Picture 11" descr="Icon&#10;&#10;Description automatically generated">
              <a:extLst>
                <a:ext uri="{FF2B5EF4-FFF2-40B4-BE49-F238E27FC236}">
                  <a16:creationId xmlns:a16="http://schemas.microsoft.com/office/drawing/2014/main" id="{365A7619-E111-B93E-C04D-47B8F6FB5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035" y="4077050"/>
              <a:ext cx="1802585" cy="2403446"/>
            </a:xfrm>
            <a:prstGeom prst="rect">
              <a:avLst/>
            </a:prstGeom>
          </p:spPr>
        </p:pic>
        <p:pic>
          <p:nvPicPr>
            <p:cNvPr id="14" name="Picture 13" descr="Icon&#10;&#10;Description automatically generated">
              <a:extLst>
                <a:ext uri="{FF2B5EF4-FFF2-40B4-BE49-F238E27FC236}">
                  <a16:creationId xmlns:a16="http://schemas.microsoft.com/office/drawing/2014/main" id="{49D504A2-94B9-C70B-4A42-912354BFE4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4499" y="1614881"/>
              <a:ext cx="1802585" cy="2403446"/>
            </a:xfrm>
            <a:prstGeom prst="rect">
              <a:avLst/>
            </a:prstGeom>
          </p:spPr>
        </p:pic>
        <p:pic>
          <p:nvPicPr>
            <p:cNvPr id="16" name="Picture 15" descr="Icon&#10;&#10;Description automatically generated">
              <a:extLst>
                <a:ext uri="{FF2B5EF4-FFF2-40B4-BE49-F238E27FC236}">
                  <a16:creationId xmlns:a16="http://schemas.microsoft.com/office/drawing/2014/main" id="{6D42A04C-0CAE-58E4-33A4-37CBAD002F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2767" y="1614881"/>
              <a:ext cx="1802585" cy="2403446"/>
            </a:xfrm>
            <a:prstGeom prst="rect">
              <a:avLst/>
            </a:prstGeom>
          </p:spPr>
        </p:pic>
        <p:pic>
          <p:nvPicPr>
            <p:cNvPr id="18" name="Picture 17" descr="Icon&#10;&#10;Description automatically generated">
              <a:extLst>
                <a:ext uri="{FF2B5EF4-FFF2-40B4-BE49-F238E27FC236}">
                  <a16:creationId xmlns:a16="http://schemas.microsoft.com/office/drawing/2014/main" id="{93D2033C-3BC5-A76B-EA34-D0D1024B5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1035" y="1614881"/>
              <a:ext cx="1802585" cy="2403446"/>
            </a:xfrm>
            <a:prstGeom prst="rect">
              <a:avLst/>
            </a:prstGeom>
          </p:spPr>
        </p:pic>
        <p:pic>
          <p:nvPicPr>
            <p:cNvPr id="20" name="Picture 19" descr="Icon&#10;&#10;Description automatically generated">
              <a:extLst>
                <a:ext uri="{FF2B5EF4-FFF2-40B4-BE49-F238E27FC236}">
                  <a16:creationId xmlns:a16="http://schemas.microsoft.com/office/drawing/2014/main" id="{2BAD2303-8BB6-150B-AD09-4FEFAE82ED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96231" y="4077050"/>
              <a:ext cx="1802585" cy="2403446"/>
            </a:xfrm>
            <a:prstGeom prst="rect">
              <a:avLst/>
            </a:prstGeom>
          </p:spPr>
        </p:pic>
        <p:pic>
          <p:nvPicPr>
            <p:cNvPr id="22" name="Picture 21" descr="Icon&#10;&#10;Description automatically generated">
              <a:extLst>
                <a:ext uri="{FF2B5EF4-FFF2-40B4-BE49-F238E27FC236}">
                  <a16:creationId xmlns:a16="http://schemas.microsoft.com/office/drawing/2014/main" id="{CE118218-0749-1D1A-644B-820A1E40A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96232" y="1614882"/>
              <a:ext cx="1802584" cy="2403445"/>
            </a:xfrm>
            <a:prstGeom prst="rect">
              <a:avLst/>
            </a:prstGeom>
          </p:spPr>
        </p:pic>
      </p:grpSp>
    </p:spTree>
    <p:extLst>
      <p:ext uri="{BB962C8B-B14F-4D97-AF65-F5344CB8AC3E}">
        <p14:creationId xmlns:p14="http://schemas.microsoft.com/office/powerpoint/2010/main" val="2848986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AD74B-20C7-4B9B-3DBA-328B3B943649}"/>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Thanks for your attention</a:t>
            </a:r>
          </a:p>
        </p:txBody>
      </p:sp>
      <p:pic>
        <p:nvPicPr>
          <p:cNvPr id="5" name="Picture 4" descr="Logo&#10;&#10;Description automatically generated">
            <a:extLst>
              <a:ext uri="{FF2B5EF4-FFF2-40B4-BE49-F238E27FC236}">
                <a16:creationId xmlns:a16="http://schemas.microsoft.com/office/drawing/2014/main" id="{D7A989DB-FE95-2810-E5A0-72770FE40101}"/>
              </a:ext>
            </a:extLst>
          </p:cNvPr>
          <p:cNvPicPr>
            <a:picLocks noChangeAspect="1"/>
          </p:cNvPicPr>
          <p:nvPr/>
        </p:nvPicPr>
        <p:blipFill rotWithShape="1">
          <a:blip r:embed="rId3">
            <a:extLst>
              <a:ext uri="{28A0092B-C50C-407E-A947-70E740481C1C}">
                <a14:useLocalDpi xmlns:a14="http://schemas.microsoft.com/office/drawing/2010/main" val="0"/>
              </a:ext>
            </a:extLst>
          </a:blip>
          <a:srcRect r="2318" b="1"/>
          <a:stretch/>
        </p:blipFill>
        <p:spPr>
          <a:xfrm>
            <a:off x="633999" y="633229"/>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39724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55</TotalTime>
  <Words>112</Words>
  <Application>Microsoft Office PowerPoint</Application>
  <PresentationFormat>Widescreen</PresentationFormat>
  <Paragraphs>16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Times New Roman</vt:lpstr>
      <vt:lpstr>Mesh</vt:lpstr>
      <vt:lpstr>INCOMPLETE</vt:lpstr>
      <vt:lpstr>Meet The TEam</vt:lpstr>
      <vt:lpstr>Purpose of the Project</vt:lpstr>
      <vt:lpstr>Future Ideas</vt:lpstr>
      <vt:lpstr>Technologies Used</vt:lpstr>
      <vt:lpstr>Cards and Background design</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INCOMPLETE</dc:title>
  <dc:creator>Мартин И. Кафеджиев</dc:creator>
  <cp:lastModifiedBy>Мартин И. Кафеджиев</cp:lastModifiedBy>
  <cp:revision>1</cp:revision>
  <dcterms:created xsi:type="dcterms:W3CDTF">2022-05-15T08:03:57Z</dcterms:created>
  <dcterms:modified xsi:type="dcterms:W3CDTF">2022-05-15T08:59:16Z</dcterms:modified>
</cp:coreProperties>
</file>